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2" r:id="rId2"/>
    <p:sldId id="273" r:id="rId3"/>
    <p:sldId id="256" r:id="rId4"/>
    <p:sldId id="259" r:id="rId5"/>
    <p:sldId id="315" r:id="rId6"/>
    <p:sldId id="260" r:id="rId7"/>
    <p:sldId id="316" r:id="rId8"/>
    <p:sldId id="257" r:id="rId9"/>
    <p:sldId id="317" r:id="rId10"/>
    <p:sldId id="261" r:id="rId11"/>
    <p:sldId id="318" r:id="rId12"/>
    <p:sldId id="258" r:id="rId13"/>
    <p:sldId id="319" r:id="rId14"/>
    <p:sldId id="262" r:id="rId15"/>
    <p:sldId id="279" r:id="rId16"/>
    <p:sldId id="263" r:id="rId17"/>
    <p:sldId id="280" r:id="rId18"/>
    <p:sldId id="266" r:id="rId19"/>
    <p:sldId id="264" r:id="rId20"/>
    <p:sldId id="320" r:id="rId21"/>
    <p:sldId id="281" r:id="rId22"/>
    <p:sldId id="321" r:id="rId23"/>
    <p:sldId id="284" r:id="rId24"/>
    <p:sldId id="322" r:id="rId25"/>
    <p:sldId id="286" r:id="rId26"/>
    <p:sldId id="287" r:id="rId27"/>
    <p:sldId id="288" r:id="rId28"/>
    <p:sldId id="289" r:id="rId29"/>
    <p:sldId id="291" r:id="rId30"/>
    <p:sldId id="290" r:id="rId31"/>
    <p:sldId id="292" r:id="rId32"/>
    <p:sldId id="293" r:id="rId33"/>
    <p:sldId id="294" r:id="rId34"/>
    <p:sldId id="295" r:id="rId35"/>
    <p:sldId id="296" r:id="rId36"/>
    <p:sldId id="267" r:id="rId37"/>
    <p:sldId id="297" r:id="rId38"/>
    <p:sldId id="268" r:id="rId39"/>
    <p:sldId id="298" r:id="rId40"/>
    <p:sldId id="299" r:id="rId41"/>
    <p:sldId id="300" r:id="rId42"/>
    <p:sldId id="301" r:id="rId43"/>
    <p:sldId id="302" r:id="rId44"/>
    <p:sldId id="269" r:id="rId45"/>
    <p:sldId id="303" r:id="rId46"/>
    <p:sldId id="304" r:id="rId47"/>
    <p:sldId id="305" r:id="rId48"/>
    <p:sldId id="306" r:id="rId49"/>
    <p:sldId id="270" r:id="rId50"/>
    <p:sldId id="307" r:id="rId51"/>
    <p:sldId id="314" r:id="rId52"/>
    <p:sldId id="308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0BEB3-2359-4BB8-8E90-C8C008C7E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26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775AB-4244-49F5-86EF-75A993B3A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323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BD64C-1FF4-48E5-A414-FD267F61E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783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DE3B0-2757-4773-A9F7-1F72C6945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0314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FDD5-151F-4C85-8865-8BB3A2BB1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75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384C-474A-4FB3-959C-8822121FE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29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1D9BA-6BBE-438F-A498-60CD75B7A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854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AD3D1-B540-401A-95EE-460C2B8D0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2422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BCB98-8090-42DA-9B8F-40C9FE838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3746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9B15E-050F-45D3-B0EA-6C970FC87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771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A4F7E-EAF4-4B0F-94E6-F7285489B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4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7290652-D589-4DE9-B53A-09EA7E515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geology.ru/pics/yt86psmc7b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Przewalski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031.radikal.ru/1109/29/9ad2d10c1592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www.bochkavpechatleniy.com/data/photo/23142/efb0b13b84270a9d1285ea8ceee1d041_original.jpg" TargetMode="External"/><Relationship Id="rId4" Type="http://schemas.openxmlformats.org/officeDocument/2006/relationships/hyperlink" Target="http://www.spbculture.ru/img/kozlovak.jpg" TargetMode="External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hildrenpedia.org/1/13.files/image0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proza.ru/pics/2011/06/08/1594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geology.ru/pics/yt86psmc7b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Przewalski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031.radikal.ru/1109/29/9ad2d10c1592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www.bochkavpechatleniy.com/data/photo/23142/efb0b13b84270a9d1285ea8ceee1d041_original.jpg" TargetMode="External"/><Relationship Id="rId4" Type="http://schemas.openxmlformats.org/officeDocument/2006/relationships/hyperlink" Target="http://www.spbculture.ru/img/kozlovak.jpg" TargetMode="External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7;&#1074;&#1105;&#1079;&#1076;&#1085;&#1099;&#1081;%20&#1095;&#1072;&#1089;\Gong%20&#1082;%20&#1087;&#1088;&#1077;&#1079;&#1077;&#1085;&#1090;&#1072;&#1094;&#1080;&#1080;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7;&#1074;&#1105;&#1079;&#1076;&#1085;&#1099;&#1081;%20&#1095;&#1072;&#1089;\Gong%20&#1082;%20&#1087;&#1088;&#1077;&#1079;&#1077;&#1085;&#1090;&#1072;&#1094;&#1080;&#1080;.mp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7;&#1074;&#1105;&#1079;&#1076;&#1085;&#1099;&#1081;%20&#1095;&#1072;&#1089;\Gong%20&#1082;%20&#1087;&#1088;&#1077;&#1079;&#1077;&#1085;&#1090;&#1072;&#1094;&#1080;&#1080;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7;&#1074;&#1105;&#1079;&#1076;&#1085;&#1099;&#1081;%20&#1095;&#1072;&#1089;\Gong%20&#1082;%20&#1087;&#1088;&#1077;&#1079;&#1077;&#1085;&#1090;&#1072;&#1094;&#1080;&#1080;.mp3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g-fotki.yandex.ru/get/5001/note-bene-1.3/0_41708_20a2ed0e_X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kamchatsky-krai.ru/photografii/kovran/5191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geology.ru/pics/yt86psmc7b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Przewalski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031.radikal.ru/1109/29/9ad2d10c1592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www.bochkavpechatleniy.com/data/photo/23142/efb0b13b84270a9d1285ea8ceee1d041_original.jpg" TargetMode="External"/><Relationship Id="rId4" Type="http://schemas.openxmlformats.org/officeDocument/2006/relationships/hyperlink" Target="http://www.spbculture.ru/img/kozlovak.jpg" TargetMode="External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7;&#1074;&#1105;&#1079;&#1076;&#1085;&#1099;&#1081;%20&#1095;&#1072;&#1089;\Gong%20&#1082;%20&#1087;&#1088;&#1077;&#1079;&#1077;&#1085;&#1090;&#1072;&#1094;&#1080;&#1080;.mp3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bialczynski.files.wordpress.com/2010/11/00-nicefor-reka_amur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hrono.ru/img/kartiny/lomonos_moza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ecostudio.ru/images/news/461_1_000Lmv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runduk.3dn.ru/_si/0/7269413.jpg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img-2005-10.photosight.ru/17/1086570.jpg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7;&#1074;&#1105;&#1079;&#1076;&#1085;&#1099;&#1081;%20&#1095;&#1072;&#1089;\Gong%20&#1082;%20&#1087;&#1088;&#1077;&#1079;&#1077;&#1085;&#1090;&#1072;&#1094;&#1080;&#1080;.mp3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savok.name/uploads/food/8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hyperlink" Target="http://i.allday.ru/uploads/posts/1206059129_095_044.jp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hyperlink" Target="http://img-fotki.yandex.ru/get/4801/aekalashnikov.11/0_4ae4d_b651f9cf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pictures/wiki/files/77/Mapa4o.jpg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://www.kedem.ru/photo/news/20090514-sunflower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7;&#1074;&#1105;&#1079;&#1076;&#1085;&#1099;&#1081;%20&#1095;&#1072;&#1089;\Gong%20&#1082;%20&#1087;&#1088;&#1077;&#1079;&#1077;&#1085;&#1090;&#1072;&#1094;&#1080;&#1080;.mp3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geology.ru/pics/yt86psmc7b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Przewalski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031.radikal.ru/1109/29/9ad2d10c1592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www.bochkavpechatleniy.com/data/photo/23142/efb0b13b84270a9d1285ea8ceee1d041_original.jpg" TargetMode="External"/><Relationship Id="rId4" Type="http://schemas.openxmlformats.org/officeDocument/2006/relationships/hyperlink" Target="http://www.spbculture.ru/img/kozlovak.jpg" TargetMode="External"/><Relationship Id="rId9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vestnik-cvetovoda.ru/topmenu/journal/article/imya_vasvas_dokuchaev_1846-19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vestnik-cvetovoda.ru/topmenu/journal/article/imya_v_zalah_muzeya_pochvovedenia_im_vPitere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geology.ru/pics/yt86psmc7b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Przewalski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031.radikal.ru/1109/29/9ad2d10c1592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www.bochkavpechatleniy.com/data/photo/23142/efb0b13b84270a9d1285ea8ceee1d041_original.jpg" TargetMode="External"/><Relationship Id="rId4" Type="http://schemas.openxmlformats.org/officeDocument/2006/relationships/hyperlink" Target="http://www.spbculture.ru/img/kozlovak.jpg" TargetMode="Externa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achaissuk.narod.ru/111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geology.ru/pics/yt86psmc7b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Przewalski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031.radikal.ru/1109/29/9ad2d10c1592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www.bochkavpechatleniy.com/data/photo/23142/efb0b13b84270a9d1285ea8ceee1d041_original.jpg" TargetMode="External"/><Relationship Id="rId4" Type="http://schemas.openxmlformats.org/officeDocument/2006/relationships/hyperlink" Target="http://www.spbculture.ru/img/kozlovak.jpg" TargetMode="External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16557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i="1" dirty="0" smtClean="0">
              <a:solidFill>
                <a:schemeClr val="hlink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folHlink"/>
                </a:solidFill>
              </a:rPr>
              <a:t>Интеллектуально - развлекательная игра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folHlink"/>
                </a:solidFill>
              </a:rPr>
              <a:t>для учащихся 8-го класса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i="1" dirty="0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i="1" dirty="0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i="1" dirty="0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i="1" dirty="0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chemeClr val="folHlink"/>
                </a:solidFill>
              </a:rPr>
              <a:t>Фирово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chemeClr val="folHlink"/>
                </a:solidFill>
              </a:rPr>
              <a:t>2013г.</a:t>
            </a: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476375" y="836613"/>
            <a:ext cx="6372225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Звёздный 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313814667_369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31813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ANd9GcQ6HsU4lasB_wzlWePwfh8DYns6aXPIjHVNIUyxQHiaVdvpxPY96VnY8JUu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300037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9" descr="15022-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05263"/>
            <a:ext cx="42862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"/>
          <p:cNvSpPr txBox="1">
            <a:spLocks noChangeArrowheads="1"/>
          </p:cNvSpPr>
          <p:nvPr/>
        </p:nvSpPr>
        <p:spPr bwMode="auto">
          <a:xfrm>
            <a:off x="395288" y="404813"/>
            <a:ext cx="4608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chemeClr val="folHlink"/>
                </a:solidFill>
              </a:rPr>
              <a:t>3. Владимир Афанасьевич Обручев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rzewalsk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49" y="188913"/>
            <a:ext cx="2240139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7" name="Picture 9" descr="Картинка 34 из 16302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1" y="188912"/>
            <a:ext cx="1943323" cy="3024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9" name="Picture 11" descr="9ad2d10c15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37" y="188913"/>
            <a:ext cx="2484437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1" name="Picture 13" descr="Картинка 8 из 1208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074" y="188913"/>
            <a:ext cx="2087563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3" name="Picture 15" descr="Картинка 5 из 328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113" y="3531626"/>
            <a:ext cx="2542349" cy="2844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7" name="Picture 19" descr="moon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4500" y="3531626"/>
            <a:ext cx="2475370" cy="286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446338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2</a:t>
            </a:r>
          </a:p>
        </p:txBody>
      </p:sp>
      <p:sp>
        <p:nvSpPr>
          <p:cNvPr id="12297" name="Text Box 53"/>
          <p:cNvSpPr txBox="1">
            <a:spLocks noChangeArrowheads="1"/>
          </p:cNvSpPr>
          <p:nvPr/>
        </p:nvSpPr>
        <p:spPr bwMode="auto">
          <a:xfrm>
            <a:off x="0" y="3736975"/>
            <a:ext cx="3708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i="0">
                <a:latin typeface="Arial" charset="0"/>
              </a:rPr>
              <a:t>1. Н.М. Пржевальский</a:t>
            </a:r>
          </a:p>
          <a:p>
            <a:pPr eaLnBrk="1" hangingPunct="1"/>
            <a:r>
              <a:rPr lang="ru-RU" i="0">
                <a:latin typeface="Arial" charset="0"/>
              </a:rPr>
              <a:t>2. М.В. Ломоносов</a:t>
            </a:r>
          </a:p>
          <a:p>
            <a:pPr eaLnBrk="1" hangingPunct="1"/>
            <a:r>
              <a:rPr lang="ru-RU" i="0">
                <a:latin typeface="Arial" charset="0"/>
              </a:rPr>
              <a:t>3. В.А. Обручев</a:t>
            </a:r>
          </a:p>
          <a:p>
            <a:pPr eaLnBrk="1" hangingPunct="1"/>
            <a:r>
              <a:rPr lang="ru-RU" i="0">
                <a:latin typeface="Arial" charset="0"/>
              </a:rPr>
              <a:t>4. В.В. Докучаев</a:t>
            </a:r>
          </a:p>
          <a:p>
            <a:pPr eaLnBrk="1" hangingPunct="1"/>
            <a:r>
              <a:rPr lang="ru-RU" i="0">
                <a:latin typeface="Arial" charset="0"/>
              </a:rPr>
              <a:t>5. П.П. Семёнов-Тян-Шанский</a:t>
            </a:r>
          </a:p>
          <a:p>
            <a:pPr eaLnBrk="1" hangingPunct="1"/>
            <a:r>
              <a:rPr lang="ru-RU" i="0">
                <a:latin typeface="Arial" charset="0"/>
              </a:rPr>
              <a:t>6. Н.Н. Миклухо- Маклай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274638" y="2716213"/>
            <a:ext cx="341312" cy="3683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1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6488113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4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4427538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3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3851275" y="5876925"/>
            <a:ext cx="341313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5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6488113" y="5876925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84763"/>
            <a:ext cx="8229600" cy="10112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chemeClr val="folHlink"/>
                </a:solidFill>
              </a:rPr>
              <a:t>6. Николай Николаевич Миклухо - Маклай</a:t>
            </a:r>
          </a:p>
        </p:txBody>
      </p:sp>
      <p:pic>
        <p:nvPicPr>
          <p:cNvPr id="13315" name="Picture 5" descr="Картинка 32 из 92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829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Картинка 39 из 929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3171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rzewalsk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49" y="188913"/>
            <a:ext cx="2240139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7" name="Picture 9" descr="Картинка 34 из 16302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1" y="188912"/>
            <a:ext cx="1943323" cy="3024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9" name="Picture 11" descr="9ad2d10c15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37" y="188913"/>
            <a:ext cx="2484437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1" name="Picture 13" descr="Картинка 8 из 1208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074" y="188913"/>
            <a:ext cx="2087563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3" name="Picture 15" descr="Картинка 5 из 328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113" y="3531626"/>
            <a:ext cx="2542349" cy="2844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7" name="Picture 19" descr="moon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4500" y="3531626"/>
            <a:ext cx="2475370" cy="286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446338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2</a:t>
            </a:r>
          </a:p>
        </p:txBody>
      </p:sp>
      <p:sp>
        <p:nvSpPr>
          <p:cNvPr id="14345" name="Text Box 53"/>
          <p:cNvSpPr txBox="1">
            <a:spLocks noChangeArrowheads="1"/>
          </p:cNvSpPr>
          <p:nvPr/>
        </p:nvSpPr>
        <p:spPr bwMode="auto">
          <a:xfrm>
            <a:off x="0" y="3736975"/>
            <a:ext cx="3708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i="0">
                <a:latin typeface="Arial" charset="0"/>
              </a:rPr>
              <a:t>1. Н.М. Пржевальский</a:t>
            </a:r>
          </a:p>
          <a:p>
            <a:pPr eaLnBrk="1" hangingPunct="1"/>
            <a:r>
              <a:rPr lang="ru-RU" i="0">
                <a:latin typeface="Arial" charset="0"/>
              </a:rPr>
              <a:t>2. М.В. Ломоносов</a:t>
            </a:r>
          </a:p>
          <a:p>
            <a:pPr eaLnBrk="1" hangingPunct="1"/>
            <a:r>
              <a:rPr lang="ru-RU" i="0">
                <a:latin typeface="Arial" charset="0"/>
              </a:rPr>
              <a:t>3. В.А. Обручев</a:t>
            </a:r>
          </a:p>
          <a:p>
            <a:pPr eaLnBrk="1" hangingPunct="1"/>
            <a:r>
              <a:rPr lang="ru-RU" i="0">
                <a:latin typeface="Arial" charset="0"/>
              </a:rPr>
              <a:t>4. В.В. Докучаев</a:t>
            </a:r>
          </a:p>
          <a:p>
            <a:pPr eaLnBrk="1" hangingPunct="1"/>
            <a:r>
              <a:rPr lang="ru-RU" i="0">
                <a:latin typeface="Arial" charset="0"/>
              </a:rPr>
              <a:t>5. П.П. Семёнов-Тян-Шанский</a:t>
            </a:r>
          </a:p>
          <a:p>
            <a:pPr eaLnBrk="1" hangingPunct="1"/>
            <a:r>
              <a:rPr lang="ru-RU" i="0">
                <a:latin typeface="Arial" charset="0"/>
              </a:rPr>
              <a:t>6. Н.Н. Миклухо- Маклай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274638" y="2716213"/>
            <a:ext cx="341312" cy="3683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1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6488113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4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4427538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3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3851275" y="5876925"/>
            <a:ext cx="341313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5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6488113" y="5876925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Tan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28575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 descr="Portret-P-P-Semenova-Tyan-SHanskogo-na-fone-gornyh-hrebtov--ic1952_16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349500"/>
            <a:ext cx="30861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ANd9GcShiA6U8aPwXlGiApzcSxrRn50K1w-5Qq0nikm7SOVsZhtpSgHZm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33829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3779838" y="708025"/>
            <a:ext cx="4679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chemeClr val="folHlink"/>
                </a:solidFill>
              </a:rPr>
              <a:t>5. Пётр Петрович </a:t>
            </a:r>
          </a:p>
          <a:p>
            <a:pPr algn="ctr" eaLnBrk="1" hangingPunct="1"/>
            <a:r>
              <a:rPr lang="ru-RU" sz="2400" b="1">
                <a:solidFill>
                  <a:schemeClr val="folHlink"/>
                </a:solidFill>
              </a:rPr>
              <a:t>Семёнов-Тян-Шанский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036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chemeClr val="folHlink"/>
                </a:solidFill>
              </a:rPr>
              <a:t>О каком материке идёт речь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chemeClr val="folHlink"/>
                </a:solidFill>
              </a:rPr>
              <a:t>Выбери правильный ответ</a:t>
            </a: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3132138" y="333375"/>
            <a:ext cx="3024187" cy="9302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II </a:t>
            </a:r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раунд</a:t>
            </a:r>
          </a:p>
        </p:txBody>
      </p:sp>
      <p:pic>
        <p:nvPicPr>
          <p:cNvPr id="5" name="Gong 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geo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8135937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563688" y="1258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68313" y="5734050"/>
            <a:ext cx="82073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</a:rPr>
              <a:t>1 Австралия   2 Антарктида   3 Африка   4 Евразия 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chemeClr val="folHlink"/>
                </a:solidFill>
              </a:rPr>
              <a:t> 5 Северная Америка   6 Южная Америка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65400"/>
            <a:ext cx="8229600" cy="353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i="1" smtClean="0">
                <a:solidFill>
                  <a:schemeClr val="folHlink"/>
                </a:solidFill>
              </a:rPr>
              <a:t>Знаете ли вы?</a:t>
            </a:r>
          </a:p>
        </p:txBody>
      </p:sp>
      <p:sp>
        <p:nvSpPr>
          <p:cNvPr id="18435" name="WordArt 4"/>
          <p:cNvSpPr>
            <a:spLocks noChangeArrowheads="1" noChangeShapeType="1" noTextEdit="1"/>
          </p:cNvSpPr>
          <p:nvPr/>
        </p:nvSpPr>
        <p:spPr bwMode="auto">
          <a:xfrm>
            <a:off x="3276600" y="476250"/>
            <a:ext cx="3095625" cy="9318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III </a:t>
            </a:r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раунд</a:t>
            </a:r>
          </a:p>
        </p:txBody>
      </p:sp>
      <p:pic>
        <p:nvPicPr>
          <p:cNvPr id="5" name="Gong 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668654_SMALL_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777163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6"/>
          <p:cNvSpPr>
            <a:spLocks noChangeShapeType="1"/>
          </p:cNvSpPr>
          <p:nvPr/>
        </p:nvSpPr>
        <p:spPr bwMode="auto">
          <a:xfrm flipV="1">
            <a:off x="755650" y="2997200"/>
            <a:ext cx="2303463" cy="23764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627063" y="53625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latin typeface="Arial" charset="0"/>
              </a:rPr>
              <a:t>Ка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79388" y="5300663"/>
            <a:ext cx="12969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2 Кавказ</a:t>
            </a:r>
            <a:r>
              <a:rPr lang="ru-RU" b="1" i="0">
                <a:latin typeface="Arial" charset="0"/>
              </a:rPr>
              <a:t>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ru-RU" b="1" i="0">
                <a:latin typeface="Arial" charset="0"/>
              </a:rPr>
              <a:t>                                         </a:t>
            </a:r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H="1" flipV="1">
            <a:off x="4067175" y="3500438"/>
            <a:ext cx="73025" cy="26654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3492500" y="6083300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3 Памир</a:t>
            </a:r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 flipH="1" flipV="1">
            <a:off x="4500563" y="3284538"/>
            <a:ext cx="1835150" cy="28098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5435600" y="60928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4 Тянь- Шань</a:t>
            </a:r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 flipV="1">
            <a:off x="1258888" y="2276475"/>
            <a:ext cx="1223962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0" y="2584450"/>
            <a:ext cx="1476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i="0">
                <a:solidFill>
                  <a:schemeClr val="bg2"/>
                </a:solidFill>
                <a:latin typeface="Arial" charset="0"/>
              </a:rPr>
              <a:t>1 Карпаты</a:t>
            </a:r>
          </a:p>
          <a:p>
            <a:pPr eaLnBrk="1" hangingPunct="1"/>
            <a:r>
              <a:rPr lang="ru-RU" b="1" i="0">
                <a:latin typeface="Arial" charset="0"/>
              </a:rPr>
              <a:t>       </a:t>
            </a:r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 flipH="1" flipV="1">
            <a:off x="3779838" y="2060575"/>
            <a:ext cx="3887787" cy="15843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9" name="Text Box 16"/>
          <p:cNvSpPr txBox="1">
            <a:spLocks noChangeArrowheads="1"/>
          </p:cNvSpPr>
          <p:nvPr/>
        </p:nvSpPr>
        <p:spPr bwMode="auto">
          <a:xfrm>
            <a:off x="6732588" y="3633788"/>
            <a:ext cx="2411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5 Уральские горы</a:t>
            </a:r>
          </a:p>
        </p:txBody>
      </p:sp>
      <p:sp>
        <p:nvSpPr>
          <p:cNvPr id="19470" name="Line 17"/>
          <p:cNvSpPr>
            <a:spLocks noChangeShapeType="1"/>
          </p:cNvSpPr>
          <p:nvPr/>
        </p:nvSpPr>
        <p:spPr bwMode="auto">
          <a:xfrm>
            <a:off x="250825" y="5445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</a:rPr>
              <a:t>5  Уральские горы</a:t>
            </a:r>
          </a:p>
        </p:txBody>
      </p:sp>
      <p:pic>
        <p:nvPicPr>
          <p:cNvPr id="20483" name="Picture 5" descr="814808_x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89138"/>
            <a:ext cx="74882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smtClean="0"/>
              <a:t>  </a:t>
            </a:r>
            <a:r>
              <a:rPr lang="ru-RU" b="1" i="1" smtClean="0">
                <a:solidFill>
                  <a:schemeClr val="folHlink"/>
                </a:solidFill>
              </a:rPr>
              <a:t>Великие географы и учёные, путешественники и первооткрыватели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3563938" y="549275"/>
            <a:ext cx="2447925" cy="9318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 </a:t>
            </a:r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раунд</a:t>
            </a:r>
          </a:p>
        </p:txBody>
      </p:sp>
      <p:pic>
        <p:nvPicPr>
          <p:cNvPr id="5" name="Gong 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4284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668654_SMALL_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777163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6"/>
          <p:cNvSpPr>
            <a:spLocks noChangeShapeType="1"/>
          </p:cNvSpPr>
          <p:nvPr/>
        </p:nvSpPr>
        <p:spPr bwMode="auto">
          <a:xfrm flipV="1">
            <a:off x="755650" y="2997200"/>
            <a:ext cx="2303463" cy="23764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27063" y="53625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latin typeface="Arial" charset="0"/>
              </a:rPr>
              <a:t>Ка</a:t>
            </a:r>
          </a:p>
        </p:txBody>
      </p:sp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179388" y="5300663"/>
            <a:ext cx="12969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2 Кавказ</a:t>
            </a:r>
            <a:r>
              <a:rPr lang="ru-RU" b="1" i="0">
                <a:latin typeface="Arial" charset="0"/>
              </a:rPr>
              <a:t>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ru-RU" b="1" i="0">
                <a:latin typeface="Arial" charset="0"/>
              </a:rPr>
              <a:t>                                         </a:t>
            </a:r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H="1" flipV="1">
            <a:off x="4067175" y="3500438"/>
            <a:ext cx="73025" cy="26654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3492500" y="6083300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3 Памир</a:t>
            </a:r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 flipH="1" flipV="1">
            <a:off x="4500563" y="3284538"/>
            <a:ext cx="1835150" cy="28098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5435600" y="60928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4 Тянь- Шань</a:t>
            </a:r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 flipV="1">
            <a:off x="1258888" y="2276475"/>
            <a:ext cx="1223962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0" y="2584450"/>
            <a:ext cx="1476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i="0">
                <a:solidFill>
                  <a:schemeClr val="bg2"/>
                </a:solidFill>
                <a:latin typeface="Arial" charset="0"/>
              </a:rPr>
              <a:t>1 Карпаты</a:t>
            </a:r>
          </a:p>
          <a:p>
            <a:pPr eaLnBrk="1" hangingPunct="1"/>
            <a:r>
              <a:rPr lang="ru-RU" b="1" i="0">
                <a:latin typeface="Arial" charset="0"/>
              </a:rPr>
              <a:t>       </a:t>
            </a:r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 flipH="1" flipV="1">
            <a:off x="3779838" y="2060575"/>
            <a:ext cx="3887787" cy="15843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17" name="Text Box 16"/>
          <p:cNvSpPr txBox="1">
            <a:spLocks noChangeArrowheads="1"/>
          </p:cNvSpPr>
          <p:nvPr/>
        </p:nvSpPr>
        <p:spPr bwMode="auto">
          <a:xfrm>
            <a:off x="6732588" y="3633788"/>
            <a:ext cx="2411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5 Уральские горы</a:t>
            </a:r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250825" y="5445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</a:rPr>
              <a:t>3  Памир</a:t>
            </a:r>
          </a:p>
        </p:txBody>
      </p:sp>
      <p:pic>
        <p:nvPicPr>
          <p:cNvPr id="22531" name="Picture 4" descr="pami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84313"/>
            <a:ext cx="7632700" cy="511333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668654_SMALL_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777163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6"/>
          <p:cNvSpPr>
            <a:spLocks noChangeShapeType="1"/>
          </p:cNvSpPr>
          <p:nvPr/>
        </p:nvSpPr>
        <p:spPr bwMode="auto">
          <a:xfrm flipV="1">
            <a:off x="755650" y="2997200"/>
            <a:ext cx="2303463" cy="23764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627063" y="53625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latin typeface="Arial" charset="0"/>
              </a:rPr>
              <a:t>Ка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179388" y="5300663"/>
            <a:ext cx="12969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2 Кавказ</a:t>
            </a:r>
            <a:r>
              <a:rPr lang="ru-RU" b="1" i="0">
                <a:latin typeface="Arial" charset="0"/>
              </a:rPr>
              <a:t>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ru-RU" b="1" i="0">
                <a:latin typeface="Arial" charset="0"/>
              </a:rPr>
              <a:t>                                         </a:t>
            </a:r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H="1" flipV="1">
            <a:off x="4067175" y="3500438"/>
            <a:ext cx="73025" cy="26654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3492500" y="6083300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3 Памир</a:t>
            </a:r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 flipH="1" flipV="1">
            <a:off x="4500563" y="3284538"/>
            <a:ext cx="1835150" cy="28098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1" name="Text Box 12"/>
          <p:cNvSpPr txBox="1">
            <a:spLocks noChangeArrowheads="1"/>
          </p:cNvSpPr>
          <p:nvPr/>
        </p:nvSpPr>
        <p:spPr bwMode="auto">
          <a:xfrm>
            <a:off x="5435600" y="60928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4 Тянь- Шань</a:t>
            </a:r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 flipV="1">
            <a:off x="1258888" y="2276475"/>
            <a:ext cx="1223962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3" name="Text Box 14"/>
          <p:cNvSpPr txBox="1">
            <a:spLocks noChangeArrowheads="1"/>
          </p:cNvSpPr>
          <p:nvPr/>
        </p:nvSpPr>
        <p:spPr bwMode="auto">
          <a:xfrm>
            <a:off x="0" y="2584450"/>
            <a:ext cx="1476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i="0">
                <a:solidFill>
                  <a:schemeClr val="bg2"/>
                </a:solidFill>
                <a:latin typeface="Arial" charset="0"/>
              </a:rPr>
              <a:t>1 Карпаты</a:t>
            </a:r>
          </a:p>
          <a:p>
            <a:pPr eaLnBrk="1" hangingPunct="1"/>
            <a:r>
              <a:rPr lang="ru-RU" b="1" i="0">
                <a:latin typeface="Arial" charset="0"/>
              </a:rPr>
              <a:t>       </a:t>
            </a:r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 flipH="1" flipV="1">
            <a:off x="3779838" y="2060575"/>
            <a:ext cx="3887787" cy="15843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5" name="Text Box 16"/>
          <p:cNvSpPr txBox="1">
            <a:spLocks noChangeArrowheads="1"/>
          </p:cNvSpPr>
          <p:nvPr/>
        </p:nvSpPr>
        <p:spPr bwMode="auto">
          <a:xfrm>
            <a:off x="6732588" y="3633788"/>
            <a:ext cx="2411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5 Уральские горы</a:t>
            </a:r>
          </a:p>
        </p:txBody>
      </p:sp>
      <p:sp>
        <p:nvSpPr>
          <p:cNvPr id="23566" name="Line 17"/>
          <p:cNvSpPr>
            <a:spLocks noChangeShapeType="1"/>
          </p:cNvSpPr>
          <p:nvPr/>
        </p:nvSpPr>
        <p:spPr bwMode="auto">
          <a:xfrm>
            <a:off x="250825" y="5445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</a:rPr>
              <a:t>1  Карпаты</a:t>
            </a:r>
          </a:p>
        </p:txBody>
      </p:sp>
      <p:pic>
        <p:nvPicPr>
          <p:cNvPr id="24579" name="Picture 4" descr="24672f1e6e2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981200"/>
            <a:ext cx="7704137" cy="46878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668654_SMALL_0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777163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Line 6"/>
          <p:cNvSpPr>
            <a:spLocks noChangeShapeType="1"/>
          </p:cNvSpPr>
          <p:nvPr/>
        </p:nvSpPr>
        <p:spPr bwMode="auto">
          <a:xfrm flipV="1">
            <a:off x="755650" y="2997200"/>
            <a:ext cx="2303463" cy="23764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627063" y="5362575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latin typeface="Arial" charset="0"/>
              </a:rPr>
              <a:t>Ка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179388" y="5300663"/>
            <a:ext cx="1296987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2 Кавказ</a:t>
            </a:r>
            <a:r>
              <a:rPr lang="ru-RU" b="1" i="0">
                <a:latin typeface="Arial" charset="0"/>
              </a:rPr>
              <a:t>                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ru-RU" b="1" i="0">
                <a:latin typeface="Arial" charset="0"/>
              </a:rPr>
              <a:t>                                         </a:t>
            </a:r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 flipH="1" flipV="1">
            <a:off x="4067175" y="3500438"/>
            <a:ext cx="73025" cy="266541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3492500" y="6083300"/>
            <a:ext cx="215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3 Памир</a:t>
            </a:r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 flipH="1" flipV="1">
            <a:off x="4500563" y="3284538"/>
            <a:ext cx="1835150" cy="28098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5435600" y="6092825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4 Тянь- Шань</a:t>
            </a:r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 flipV="1">
            <a:off x="1258888" y="2276475"/>
            <a:ext cx="1223962" cy="504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0" y="2584450"/>
            <a:ext cx="1476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b="1" i="0">
                <a:solidFill>
                  <a:schemeClr val="bg2"/>
                </a:solidFill>
                <a:latin typeface="Arial" charset="0"/>
              </a:rPr>
              <a:t>1 Карпаты</a:t>
            </a:r>
          </a:p>
          <a:p>
            <a:pPr eaLnBrk="1" hangingPunct="1"/>
            <a:r>
              <a:rPr lang="ru-RU" b="1" i="0">
                <a:latin typeface="Arial" charset="0"/>
              </a:rPr>
              <a:t>       </a:t>
            </a:r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 flipH="1" flipV="1">
            <a:off x="3779838" y="2060575"/>
            <a:ext cx="3887787" cy="15843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3" name="Text Box 16"/>
          <p:cNvSpPr txBox="1">
            <a:spLocks noChangeArrowheads="1"/>
          </p:cNvSpPr>
          <p:nvPr/>
        </p:nvSpPr>
        <p:spPr bwMode="auto">
          <a:xfrm>
            <a:off x="6732588" y="3633788"/>
            <a:ext cx="2411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solidFill>
                  <a:schemeClr val="bg2"/>
                </a:solidFill>
                <a:latin typeface="Arial" charset="0"/>
              </a:rPr>
              <a:t>5 Уральские горы</a:t>
            </a:r>
          </a:p>
        </p:txBody>
      </p:sp>
      <p:sp>
        <p:nvSpPr>
          <p:cNvPr id="25614" name="Line 17"/>
          <p:cNvSpPr>
            <a:spLocks noChangeShapeType="1"/>
          </p:cNvSpPr>
          <p:nvPr/>
        </p:nvSpPr>
        <p:spPr bwMode="auto">
          <a:xfrm>
            <a:off x="250825" y="54451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</a:rPr>
              <a:t>2  Кавказ</a:t>
            </a:r>
          </a:p>
        </p:txBody>
      </p:sp>
      <p:pic>
        <p:nvPicPr>
          <p:cNvPr id="26627" name="Picture 4" descr="2529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557338"/>
            <a:ext cx="7272338" cy="51117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folHlink"/>
                </a:solidFill>
              </a:rPr>
              <a:t>Логическая цепочка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folHlink"/>
                </a:solidFill>
              </a:rPr>
              <a:t>Переставь местами</a:t>
            </a:r>
          </a:p>
        </p:txBody>
      </p:sp>
      <p:sp>
        <p:nvSpPr>
          <p:cNvPr id="27651" name="WordArt 4"/>
          <p:cNvSpPr>
            <a:spLocks noChangeArrowheads="1" noChangeShapeType="1" noTextEdit="1"/>
          </p:cNvSpPr>
          <p:nvPr/>
        </p:nvSpPr>
        <p:spPr bwMode="auto">
          <a:xfrm>
            <a:off x="2987675" y="476250"/>
            <a:ext cx="3097213" cy="10080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IV  </a:t>
            </a:r>
            <a:r>
              <a:rPr lang="ru-RU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раунд</a:t>
            </a:r>
          </a:p>
        </p:txBody>
      </p:sp>
      <p:pic>
        <p:nvPicPr>
          <p:cNvPr id="5" name="Gong 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Картинка 28 из 1760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871378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chemeClr val="folHlink"/>
                </a:solidFill>
              </a:rPr>
              <a:t>1. Тихий океан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chemeClr val="folHlink"/>
                </a:solidFill>
              </a:rPr>
              <a:t>2. Индийский океан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chemeClr val="folHlink"/>
                </a:solidFill>
              </a:rPr>
              <a:t>3. Атлантический океан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chemeClr val="folHlink"/>
                </a:solidFill>
              </a:rPr>
              <a:t>4. Северный Ледовитый океан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Картинка 7 из 1759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84248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chemeClr val="folHlink"/>
                </a:solidFill>
              </a:rPr>
              <a:t>1. Тихий океан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chemeClr val="folHlink"/>
                </a:solidFill>
              </a:rPr>
              <a:t>3. Атлантический океан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chemeClr val="folHlink"/>
                </a:solidFill>
              </a:rPr>
              <a:t>2. Индийский океан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chemeClr val="folHlink"/>
                </a:solidFill>
              </a:rPr>
              <a:t>4. Северный Ледовитый океан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5750"/>
            <a:ext cx="6084887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50825" y="1916113"/>
            <a:ext cx="45370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2400" b="1">
                <a:solidFill>
                  <a:schemeClr val="folHlink"/>
                </a:solidFill>
              </a:rPr>
              <a:t>Евразия</a:t>
            </a:r>
          </a:p>
          <a:p>
            <a:pPr eaLnBrk="1" hangingPunct="1">
              <a:buFontTx/>
              <a:buAutoNum type="arabicPeriod"/>
            </a:pPr>
            <a:r>
              <a:rPr lang="ru-RU" sz="2400" b="1">
                <a:solidFill>
                  <a:schemeClr val="folHlink"/>
                </a:solidFill>
              </a:rPr>
              <a:t>Северная Америка</a:t>
            </a:r>
          </a:p>
          <a:p>
            <a:pPr eaLnBrk="1" hangingPunct="1">
              <a:buFontTx/>
              <a:buAutoNum type="arabicPeriod"/>
            </a:pPr>
            <a:r>
              <a:rPr lang="ru-RU" sz="2400" b="1">
                <a:solidFill>
                  <a:schemeClr val="folHlink"/>
                </a:solidFill>
              </a:rPr>
              <a:t>Африка</a:t>
            </a:r>
          </a:p>
          <a:p>
            <a:pPr eaLnBrk="1" hangingPunct="1">
              <a:buFontTx/>
              <a:buAutoNum type="arabicPeriod"/>
            </a:pPr>
            <a:r>
              <a:rPr lang="ru-RU" sz="2400" b="1">
                <a:solidFill>
                  <a:schemeClr val="folHlink"/>
                </a:solidFill>
              </a:rPr>
              <a:t>Южная Америка</a:t>
            </a:r>
          </a:p>
          <a:p>
            <a:pPr eaLnBrk="1" hangingPunct="1">
              <a:buFontTx/>
              <a:buAutoNum type="arabicPeriod"/>
            </a:pPr>
            <a:r>
              <a:rPr lang="ru-RU" sz="2400" b="1">
                <a:solidFill>
                  <a:schemeClr val="folHlink"/>
                </a:solidFill>
              </a:rPr>
              <a:t>Антарктида</a:t>
            </a:r>
          </a:p>
          <a:p>
            <a:pPr eaLnBrk="1" hangingPunct="1">
              <a:buFontTx/>
              <a:buAutoNum type="arabicPeriod"/>
            </a:pPr>
            <a:r>
              <a:rPr lang="ru-RU" sz="2400" b="1">
                <a:solidFill>
                  <a:schemeClr val="folHlink"/>
                </a:solidFill>
              </a:rPr>
              <a:t>Австралия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627313" y="635000"/>
            <a:ext cx="3097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chemeClr val="folHlink"/>
                </a:solidFill>
              </a:rPr>
              <a:t>Материки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rzewalsk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49" y="188913"/>
            <a:ext cx="2240139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7" name="Picture 9" descr="Картинка 34 из 16302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1" y="188912"/>
            <a:ext cx="1943323" cy="3024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9" name="Picture 11" descr="9ad2d10c15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37" y="188913"/>
            <a:ext cx="2484437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1" name="Picture 13" descr="Картинка 8 из 1208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074" y="188913"/>
            <a:ext cx="2087563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3" name="Picture 15" descr="Картинка 5 из 328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113" y="3531626"/>
            <a:ext cx="2542349" cy="2844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7" name="Picture 19" descr="moon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4500" y="3531626"/>
            <a:ext cx="2475370" cy="286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446338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2</a:t>
            </a:r>
          </a:p>
        </p:txBody>
      </p:sp>
      <p:sp>
        <p:nvSpPr>
          <p:cNvPr id="4105" name="Text Box 53"/>
          <p:cNvSpPr txBox="1">
            <a:spLocks noChangeArrowheads="1"/>
          </p:cNvSpPr>
          <p:nvPr/>
        </p:nvSpPr>
        <p:spPr bwMode="auto">
          <a:xfrm>
            <a:off x="0" y="3736975"/>
            <a:ext cx="3708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i="0">
                <a:latin typeface="Arial" charset="0"/>
              </a:rPr>
              <a:t>1. Н.М. Пржевальский</a:t>
            </a:r>
          </a:p>
          <a:p>
            <a:pPr eaLnBrk="1" hangingPunct="1"/>
            <a:r>
              <a:rPr lang="ru-RU" i="0">
                <a:latin typeface="Arial" charset="0"/>
              </a:rPr>
              <a:t>2. М.В. Ломоносов</a:t>
            </a:r>
          </a:p>
          <a:p>
            <a:pPr eaLnBrk="1" hangingPunct="1"/>
            <a:r>
              <a:rPr lang="ru-RU" i="0">
                <a:latin typeface="Arial" charset="0"/>
              </a:rPr>
              <a:t>3. В.А. Обручев</a:t>
            </a:r>
          </a:p>
          <a:p>
            <a:pPr eaLnBrk="1" hangingPunct="1"/>
            <a:r>
              <a:rPr lang="ru-RU" i="0">
                <a:latin typeface="Arial" charset="0"/>
              </a:rPr>
              <a:t>4. В.В. Докучаев</a:t>
            </a:r>
          </a:p>
          <a:p>
            <a:pPr eaLnBrk="1" hangingPunct="1"/>
            <a:r>
              <a:rPr lang="ru-RU" i="0">
                <a:latin typeface="Arial" charset="0"/>
              </a:rPr>
              <a:t>5. П.П. Семёнов-Тян-Шанский</a:t>
            </a:r>
          </a:p>
          <a:p>
            <a:pPr eaLnBrk="1" hangingPunct="1"/>
            <a:r>
              <a:rPr lang="ru-RU" i="0">
                <a:latin typeface="Arial" charset="0"/>
              </a:rPr>
              <a:t>6. Н.Н. Миклухо- Маклай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274638" y="2716213"/>
            <a:ext cx="341312" cy="3683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1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6488113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4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4427538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3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3851275" y="5876925"/>
            <a:ext cx="341313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5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6488113" y="5876925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image213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628775"/>
            <a:ext cx="4438650" cy="3887788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539750" y="1628775"/>
            <a:ext cx="63896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ru-RU" sz="2400" b="1">
                <a:solidFill>
                  <a:schemeClr val="folHlink"/>
                </a:solidFill>
              </a:rPr>
              <a:t>1. Евразия</a:t>
            </a:r>
          </a:p>
          <a:p>
            <a:pPr marL="342900" indent="-342900"/>
            <a:r>
              <a:rPr lang="ru-RU" sz="2400" b="1">
                <a:solidFill>
                  <a:schemeClr val="folHlink"/>
                </a:solidFill>
              </a:rPr>
              <a:t>3. Африка </a:t>
            </a:r>
          </a:p>
          <a:p>
            <a:pPr marL="342900" indent="-342900"/>
            <a:r>
              <a:rPr lang="ru-RU" sz="2400" b="1">
                <a:solidFill>
                  <a:schemeClr val="folHlink"/>
                </a:solidFill>
              </a:rPr>
              <a:t>2. Северная Америка</a:t>
            </a:r>
          </a:p>
          <a:p>
            <a:pPr marL="342900" indent="-342900"/>
            <a:r>
              <a:rPr lang="ru-RU" sz="2400" b="1">
                <a:solidFill>
                  <a:schemeClr val="folHlink"/>
                </a:solidFill>
              </a:rPr>
              <a:t>4. Южная Америка</a:t>
            </a:r>
          </a:p>
          <a:p>
            <a:pPr marL="342900" indent="-342900"/>
            <a:r>
              <a:rPr lang="ru-RU" sz="2400" b="1">
                <a:solidFill>
                  <a:schemeClr val="folHlink"/>
                </a:solidFill>
              </a:rPr>
              <a:t>5. Антарктида</a:t>
            </a:r>
          </a:p>
          <a:p>
            <a:pPr marL="342900" indent="-342900"/>
            <a:r>
              <a:rPr lang="ru-RU" sz="2400" b="1">
                <a:solidFill>
                  <a:schemeClr val="folHlink"/>
                </a:solidFill>
              </a:rPr>
              <a:t>6. Австралия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987675" y="492125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3600" b="1">
                <a:solidFill>
                  <a:schemeClr val="folHlink"/>
                </a:solidFill>
              </a:rPr>
              <a:t>Материки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ТРОП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05" t="6281" r="14056" b="4851"/>
          <a:stretch>
            <a:fillRect/>
          </a:stretch>
        </p:blipFill>
        <p:spPr bwMode="auto">
          <a:xfrm>
            <a:off x="4067175" y="1916113"/>
            <a:ext cx="482441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</a:rPr>
              <a:t>Почвы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9138"/>
            <a:ext cx="82296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chemeClr val="folHlink"/>
                </a:solidFill>
              </a:rPr>
              <a:t>Тундрово-глеевые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chemeClr val="folHlink"/>
                </a:solidFill>
              </a:rPr>
              <a:t>Подзолистые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chemeClr val="folHlink"/>
                </a:solidFill>
              </a:rPr>
              <a:t>Чернозёмы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chemeClr val="folHlink"/>
                </a:solidFill>
              </a:rPr>
              <a:t>Дерново-подзолистые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b="1" i="1" smtClean="0">
                <a:solidFill>
                  <a:schemeClr val="folHlink"/>
                </a:solidFill>
              </a:rPr>
              <a:t>Каштановые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0004106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60350"/>
            <a:ext cx="6237288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286000" y="4437063"/>
            <a:ext cx="4572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Тундрово-глеевые</a:t>
            </a:r>
          </a:p>
          <a:p>
            <a:pPr marL="342900" indent="-342900">
              <a:defRPr/>
            </a:pP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Подзолистые</a:t>
            </a:r>
          </a:p>
          <a:p>
            <a:pPr marL="342900" indent="-342900">
              <a:defRPr/>
            </a:pP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Дерново-подзолистые</a:t>
            </a:r>
          </a:p>
          <a:p>
            <a:pPr marL="342900" indent="-342900">
              <a:defRPr/>
            </a:pP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Чернозёмы</a:t>
            </a:r>
          </a:p>
          <a:p>
            <a:pPr marL="342900" indent="-342900">
              <a:defRPr/>
            </a:pPr>
            <a:r>
              <a:rPr lang="ru-RU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Каштановые</a:t>
            </a: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4335463" y="419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3276600" y="333375"/>
            <a:ext cx="29559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11225"/>
            <a:ext cx="8713787" cy="58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</a:rPr>
              <a:t>Горы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3683000" cy="2960688"/>
          </a:xfrm>
          <a:prstGeom prst="roundRect">
            <a:avLst/>
          </a:prstGeom>
          <a:solidFill>
            <a:srgbClr val="92D050">
              <a:alpha val="46000"/>
            </a:srgb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1. Джомолунгма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2. Аконкагуа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3. Килиманджаро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4. Мак-Кинли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5. </a:t>
            </a:r>
            <a:r>
              <a:rPr lang="ru-RU" sz="2400" b="1" i="1" dirty="0" err="1" smtClean="0">
                <a:solidFill>
                  <a:schemeClr val="folHlink"/>
                </a:solidFill>
              </a:rPr>
              <a:t>Винсон</a:t>
            </a:r>
            <a:endParaRPr lang="ru-RU" sz="2400" b="1" i="1" dirty="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6. Косцюшко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31800"/>
            <a:ext cx="8128000" cy="599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</a:rPr>
              <a:t>Горы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1200"/>
            <a:ext cx="3313112" cy="2887663"/>
          </a:xfrm>
          <a:prstGeom prst="roundRect">
            <a:avLst/>
          </a:prstGeom>
          <a:solidFill>
            <a:schemeClr val="bg2">
              <a:lumMod val="40000"/>
              <a:lumOff val="60000"/>
              <a:alpha val="40000"/>
            </a:scheme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1. Джомолунгма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2. Аконкагуа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4. Мак-Кинли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3. Килиманджаро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5. </a:t>
            </a:r>
            <a:r>
              <a:rPr lang="ru-RU" sz="2400" b="1" i="1" dirty="0" err="1" smtClean="0">
                <a:solidFill>
                  <a:schemeClr val="folHlink"/>
                </a:solidFill>
              </a:rPr>
              <a:t>Винсон</a:t>
            </a:r>
            <a:endParaRPr lang="ru-RU" sz="2400" b="1" i="1" dirty="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6. Косцюшко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folHlink"/>
                </a:solidFill>
              </a:rPr>
              <a:t>Логическая цепочка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folHlink"/>
                </a:solidFill>
              </a:rPr>
              <a:t>Убрать лишнее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6867" name="WordArt 4"/>
          <p:cNvSpPr>
            <a:spLocks noChangeArrowheads="1" noChangeShapeType="1" noTextEdit="1"/>
          </p:cNvSpPr>
          <p:nvPr/>
        </p:nvSpPr>
        <p:spPr bwMode="auto">
          <a:xfrm>
            <a:off x="3059113" y="549275"/>
            <a:ext cx="2571750" cy="9334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V  </a:t>
            </a:r>
            <a:r>
              <a:rPr lang="ru-RU" sz="60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раунд</a:t>
            </a:r>
          </a:p>
        </p:txBody>
      </p:sp>
      <p:pic>
        <p:nvPicPr>
          <p:cNvPr id="5" name="Gong 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ru-RU" b="1" smtClean="0"/>
              <a:t>Логическая цепочка.  Убрать лишнее.</a:t>
            </a: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37891" name="Picture 5" descr="fizicheska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4" t="7472" r="2608" b="13397"/>
          <a:stretch>
            <a:fillRect/>
          </a:stretch>
        </p:blipFill>
        <p:spPr bwMode="auto">
          <a:xfrm>
            <a:off x="468313" y="1412875"/>
            <a:ext cx="84232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3938588" y="4221163"/>
            <a:ext cx="1857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i="0">
                <a:latin typeface="Arial" charset="0"/>
              </a:rPr>
              <a:t>Россия</a:t>
            </a:r>
          </a:p>
        </p:txBody>
      </p:sp>
      <p:sp>
        <p:nvSpPr>
          <p:cNvPr id="37893" name="Line 9"/>
          <p:cNvSpPr>
            <a:spLocks noChangeShapeType="1"/>
          </p:cNvSpPr>
          <p:nvPr/>
        </p:nvSpPr>
        <p:spPr bwMode="auto">
          <a:xfrm>
            <a:off x="1042988" y="549275"/>
            <a:ext cx="2449512" cy="16557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179388" y="260350"/>
            <a:ext cx="1728787" cy="366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i="0" dirty="0" smtClean="0">
                <a:latin typeface="Arial" charset="0"/>
              </a:rPr>
              <a:t>1. Баренцево</a:t>
            </a:r>
          </a:p>
        </p:txBody>
      </p:sp>
      <p:sp>
        <p:nvSpPr>
          <p:cNvPr id="37895" name="Line 11"/>
          <p:cNvSpPr>
            <a:spLocks noChangeShapeType="1"/>
          </p:cNvSpPr>
          <p:nvPr/>
        </p:nvSpPr>
        <p:spPr bwMode="auto">
          <a:xfrm>
            <a:off x="3852863" y="1020763"/>
            <a:ext cx="503237" cy="16160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3132138" y="652463"/>
            <a:ext cx="1441450" cy="3683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i="0" dirty="0" smtClean="0">
                <a:latin typeface="Arial" charset="0"/>
              </a:rPr>
              <a:t>4. Карское</a:t>
            </a:r>
          </a:p>
        </p:txBody>
      </p:sp>
      <p:sp>
        <p:nvSpPr>
          <p:cNvPr id="37897" name="Line 14"/>
          <p:cNvSpPr>
            <a:spLocks noChangeShapeType="1"/>
          </p:cNvSpPr>
          <p:nvPr/>
        </p:nvSpPr>
        <p:spPr bwMode="auto">
          <a:xfrm>
            <a:off x="4787900" y="404813"/>
            <a:ext cx="2089150" cy="15843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898" name="Text Box 15"/>
          <p:cNvSpPr txBox="1">
            <a:spLocks noChangeArrowheads="1"/>
          </p:cNvSpPr>
          <p:nvPr/>
        </p:nvSpPr>
        <p:spPr bwMode="auto">
          <a:xfrm>
            <a:off x="3132138" y="76200"/>
            <a:ext cx="3095625" cy="366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i="0" dirty="0" smtClean="0">
                <a:latin typeface="Arial" charset="0"/>
              </a:rPr>
              <a:t>2. Восточно-Сибирское</a:t>
            </a:r>
          </a:p>
        </p:txBody>
      </p:sp>
      <p:sp>
        <p:nvSpPr>
          <p:cNvPr id="37899" name="Line 16"/>
          <p:cNvSpPr>
            <a:spLocks noChangeShapeType="1"/>
          </p:cNvSpPr>
          <p:nvPr/>
        </p:nvSpPr>
        <p:spPr bwMode="auto">
          <a:xfrm>
            <a:off x="6588125" y="836613"/>
            <a:ext cx="1223963" cy="7921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900" name="Text Box 17"/>
          <p:cNvSpPr txBox="1">
            <a:spLocks noChangeArrowheads="1"/>
          </p:cNvSpPr>
          <p:nvPr/>
        </p:nvSpPr>
        <p:spPr bwMode="auto">
          <a:xfrm>
            <a:off x="5508625" y="549275"/>
            <a:ext cx="1727200" cy="366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i="0" dirty="0" smtClean="0">
                <a:latin typeface="Arial" charset="0"/>
              </a:rPr>
              <a:t>5. Чукотское</a:t>
            </a:r>
          </a:p>
        </p:txBody>
      </p:sp>
      <p:sp>
        <p:nvSpPr>
          <p:cNvPr id="37901" name="Line 18"/>
          <p:cNvSpPr>
            <a:spLocks noChangeShapeType="1"/>
          </p:cNvSpPr>
          <p:nvPr/>
        </p:nvSpPr>
        <p:spPr bwMode="auto">
          <a:xfrm>
            <a:off x="7740650" y="404813"/>
            <a:ext cx="863600" cy="15843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7902" name="Text Box 19"/>
          <p:cNvSpPr txBox="1">
            <a:spLocks noChangeArrowheads="1"/>
          </p:cNvSpPr>
          <p:nvPr/>
        </p:nvSpPr>
        <p:spPr bwMode="auto">
          <a:xfrm>
            <a:off x="6616700" y="79375"/>
            <a:ext cx="1728788" cy="3683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i="0" dirty="0" smtClean="0">
                <a:latin typeface="Arial" charset="0"/>
              </a:rPr>
              <a:t>3. Берингово</a:t>
            </a:r>
          </a:p>
        </p:txBody>
      </p:sp>
      <p:sp>
        <p:nvSpPr>
          <p:cNvPr id="37903" name="Text Box 20"/>
          <p:cNvSpPr txBox="1">
            <a:spLocks noChangeArrowheads="1"/>
          </p:cNvSpPr>
          <p:nvPr/>
        </p:nvSpPr>
        <p:spPr bwMode="auto">
          <a:xfrm>
            <a:off x="1619250" y="6021388"/>
            <a:ext cx="6392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b="1" i="0">
              <a:latin typeface="Arial" charset="0"/>
            </a:endParaRPr>
          </a:p>
        </p:txBody>
      </p:sp>
      <p:sp>
        <p:nvSpPr>
          <p:cNvPr id="37904" name="Rectangle 21"/>
          <p:cNvSpPr>
            <a:spLocks noChangeArrowheads="1"/>
          </p:cNvSpPr>
          <p:nvPr/>
        </p:nvSpPr>
        <p:spPr bwMode="auto">
          <a:xfrm>
            <a:off x="2343150" y="5661025"/>
            <a:ext cx="445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i="0">
                <a:latin typeface="Arial" charset="0"/>
              </a:rPr>
              <a:t>Логическая цепочка.  Убрать лишнее.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</a:rPr>
              <a:t>3. Берингово море</a:t>
            </a:r>
          </a:p>
        </p:txBody>
      </p:sp>
      <p:pic>
        <p:nvPicPr>
          <p:cNvPr id="38915" name="Picture 4" descr="D:\ЗАЛИВ\острова\DSCN1445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7921625" cy="49672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fizicheska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3" t="3363" r="1054" b="12823"/>
          <a:stretch>
            <a:fillRect/>
          </a:stretch>
        </p:blipFill>
        <p:spPr bwMode="auto">
          <a:xfrm>
            <a:off x="684213" y="620713"/>
            <a:ext cx="77755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Line 6"/>
          <p:cNvSpPr>
            <a:spLocks noChangeShapeType="1"/>
          </p:cNvSpPr>
          <p:nvPr/>
        </p:nvSpPr>
        <p:spPr bwMode="auto">
          <a:xfrm>
            <a:off x="1187450" y="555625"/>
            <a:ext cx="2016125" cy="20812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539750" y="188913"/>
            <a:ext cx="1368425" cy="369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i="0" dirty="0" smtClean="0">
                <a:latin typeface="Arial" charset="0"/>
              </a:rPr>
              <a:t>1. Печора</a:t>
            </a:r>
          </a:p>
        </p:txBody>
      </p:sp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4030663" y="558800"/>
            <a:ext cx="396875" cy="25828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3419475" y="188913"/>
            <a:ext cx="1371600" cy="3698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i="0" dirty="0" smtClean="0">
                <a:latin typeface="Arial" charset="0"/>
              </a:rPr>
              <a:t>3. Енисей</a:t>
            </a:r>
          </a:p>
        </p:txBody>
      </p:sp>
      <p:sp>
        <p:nvSpPr>
          <p:cNvPr id="39943" name="Line 10"/>
          <p:cNvSpPr>
            <a:spLocks noChangeShapeType="1"/>
          </p:cNvSpPr>
          <p:nvPr/>
        </p:nvSpPr>
        <p:spPr bwMode="auto">
          <a:xfrm>
            <a:off x="2676525" y="555625"/>
            <a:ext cx="887413" cy="24415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44" name="Text Box 11"/>
          <p:cNvSpPr txBox="1">
            <a:spLocks noChangeArrowheads="1"/>
          </p:cNvSpPr>
          <p:nvPr/>
        </p:nvSpPr>
        <p:spPr bwMode="auto">
          <a:xfrm>
            <a:off x="2101850" y="188913"/>
            <a:ext cx="1149350" cy="366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b="1" i="0" dirty="0" smtClean="0">
                <a:latin typeface="Arial" charset="0"/>
              </a:rPr>
              <a:t>2. Обь</a:t>
            </a:r>
          </a:p>
        </p:txBody>
      </p:sp>
      <p:sp>
        <p:nvSpPr>
          <p:cNvPr id="39945" name="Line 12"/>
          <p:cNvSpPr>
            <a:spLocks noChangeShapeType="1"/>
          </p:cNvSpPr>
          <p:nvPr/>
        </p:nvSpPr>
        <p:spPr bwMode="auto">
          <a:xfrm>
            <a:off x="7092950" y="404813"/>
            <a:ext cx="0" cy="15843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46" name="Line 13"/>
          <p:cNvSpPr>
            <a:spLocks noChangeShapeType="1"/>
          </p:cNvSpPr>
          <p:nvPr/>
        </p:nvSpPr>
        <p:spPr bwMode="auto">
          <a:xfrm>
            <a:off x="5508625" y="476250"/>
            <a:ext cx="1800225" cy="38163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47" name="Text Box 14"/>
          <p:cNvSpPr txBox="1">
            <a:spLocks noChangeArrowheads="1"/>
          </p:cNvSpPr>
          <p:nvPr/>
        </p:nvSpPr>
        <p:spPr bwMode="auto">
          <a:xfrm>
            <a:off x="4968875" y="188913"/>
            <a:ext cx="1079500" cy="366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0" dirty="0" smtClean="0">
                <a:latin typeface="Arial" charset="0"/>
              </a:rPr>
              <a:t>4. Амур</a:t>
            </a:r>
          </a:p>
        </p:txBody>
      </p:sp>
      <p:sp>
        <p:nvSpPr>
          <p:cNvPr id="39948" name="Text Box 15"/>
          <p:cNvSpPr txBox="1">
            <a:spLocks noChangeArrowheads="1"/>
          </p:cNvSpPr>
          <p:nvPr/>
        </p:nvSpPr>
        <p:spPr bwMode="auto">
          <a:xfrm>
            <a:off x="6227763" y="188913"/>
            <a:ext cx="1368425" cy="3667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ru-RU" b="1" i="0" dirty="0" smtClean="0">
                <a:latin typeface="Arial" charset="0"/>
              </a:rPr>
              <a:t>5. Колыма</a:t>
            </a:r>
          </a:p>
        </p:txBody>
      </p:sp>
      <p:sp>
        <p:nvSpPr>
          <p:cNvPr id="39949" name="Text Box 16"/>
          <p:cNvSpPr txBox="1">
            <a:spLocks noChangeArrowheads="1"/>
          </p:cNvSpPr>
          <p:nvPr/>
        </p:nvSpPr>
        <p:spPr bwMode="auto">
          <a:xfrm>
            <a:off x="1095375" y="5608638"/>
            <a:ext cx="6789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b="1" i="0">
                <a:latin typeface="Arial" charset="0"/>
              </a:rPr>
              <a:t>Логическая цепочка.  Убрать лишнее.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</a:rPr>
              <a:t>4. Амур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9138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0964" name="Picture 5" descr="Картинка 1 из 1282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75628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lomonos_moz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752975" cy="309562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7" descr="Картинка 56 из 16058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565400"/>
            <a:ext cx="3381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395288" y="4365625"/>
            <a:ext cx="4321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chemeClr val="folHlink"/>
                </a:solidFill>
              </a:rPr>
              <a:t>2. Михаил Васильевич Ломоносов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Картинка 9 из 1616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17"/>
          <a:stretch>
            <a:fillRect/>
          </a:stretch>
        </p:blipFill>
        <p:spPr bwMode="auto">
          <a:xfrm>
            <a:off x="395288" y="476250"/>
            <a:ext cx="82804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1200"/>
            <a:ext cx="4679950" cy="2960688"/>
          </a:xfrm>
          <a:prstGeom prst="roundRect">
            <a:avLst/>
          </a:prstGeom>
          <a:solidFill>
            <a:srgbClr val="339966">
              <a:alpha val="32941"/>
            </a:srgbClr>
          </a:solidFill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1. Арктическая пустыня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2. Тундра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3. Болото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4. Степь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folHlink"/>
                </a:solidFill>
              </a:rPr>
              <a:t>5. Пустыня</a:t>
            </a:r>
          </a:p>
          <a:p>
            <a:pPr marL="609600" indent="-609600" eaLnBrk="1" hangingPunct="1">
              <a:defRPr/>
            </a:pPr>
            <a:endParaRPr lang="ru-RU" sz="2400" b="1" i="1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</a:rPr>
              <a:t>3. Болото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3012" name="Picture 5" descr="Картинка 5 из 15408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77755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%D0%AD%D0%BB%D1%8C%D0%B1%D1%80%D1%83%D1%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07387" cy="578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981075"/>
            <a:ext cx="7786687" cy="51149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b="1" i="1" smtClean="0">
                <a:solidFill>
                  <a:schemeClr val="folHlink"/>
                </a:solidFill>
              </a:rPr>
              <a:t>Эльбрус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b="1" i="1" smtClean="0">
                <a:solidFill>
                  <a:schemeClr val="folHlink"/>
                </a:solidFill>
              </a:rPr>
              <a:t>Дыхтау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b="1" i="1" smtClean="0">
                <a:solidFill>
                  <a:schemeClr val="folHlink"/>
                </a:solidFill>
              </a:rPr>
              <a:t>Мунку-Сардык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ru-RU" sz="2400" b="1" i="1" smtClean="0">
                <a:solidFill>
                  <a:schemeClr val="folHlink"/>
                </a:solidFill>
              </a:rPr>
              <a:t>Казбек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ru-RU" sz="4000" b="1" i="1" smtClean="0">
                <a:solidFill>
                  <a:schemeClr val="folHlink"/>
                </a:solidFill>
              </a:rPr>
              <a:t>3. Мунку-Сардык</a:t>
            </a:r>
            <a:br>
              <a:rPr lang="ru-RU" sz="4000" b="1" i="1" smtClean="0">
                <a:solidFill>
                  <a:schemeClr val="folHlink"/>
                </a:solidFill>
              </a:rPr>
            </a:br>
            <a:endParaRPr lang="ru-RU" sz="4000" b="1" i="1" smtClean="0">
              <a:solidFill>
                <a:schemeClr val="folHlink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45060" name="Picture 5" descr="89b-munku%20vers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13593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i="1" u="sng" smtClean="0">
                <a:solidFill>
                  <a:schemeClr val="folHlink"/>
                </a:solidFill>
              </a:rPr>
              <a:t>История с географией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i="1" smtClean="0">
                <a:solidFill>
                  <a:schemeClr val="folHlink"/>
                </a:solidFill>
              </a:rPr>
              <a:t>Определить лишнее и объяснить почему</a:t>
            </a:r>
          </a:p>
        </p:txBody>
      </p:sp>
      <p:sp>
        <p:nvSpPr>
          <p:cNvPr id="46083" name="WordArt 6"/>
          <p:cNvSpPr>
            <a:spLocks noChangeArrowheads="1" noChangeShapeType="1" noTextEdit="1"/>
          </p:cNvSpPr>
          <p:nvPr/>
        </p:nvSpPr>
        <p:spPr bwMode="auto">
          <a:xfrm>
            <a:off x="3276600" y="476250"/>
            <a:ext cx="2808288" cy="100806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VI </a:t>
            </a:r>
            <a:r>
              <a:rPr lang="ru-RU" sz="48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раунд</a:t>
            </a:r>
          </a:p>
        </p:txBody>
      </p:sp>
      <p:pic>
        <p:nvPicPr>
          <p:cNvPr id="5" name="Gong 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16338"/>
            <a:ext cx="8229600" cy="23796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smtClean="0">
                <a:solidFill>
                  <a:schemeClr val="folHlink"/>
                </a:solidFill>
              </a:rPr>
              <a:t>1. Капуста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smtClean="0">
                <a:solidFill>
                  <a:schemeClr val="folHlink"/>
                </a:solidFill>
              </a:rPr>
              <a:t>2. Грибы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smtClean="0">
                <a:solidFill>
                  <a:schemeClr val="folHlink"/>
                </a:solidFill>
              </a:rPr>
              <a:t>3. Картофель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smtClean="0">
                <a:solidFill>
                  <a:schemeClr val="folHlink"/>
                </a:solidFill>
              </a:rPr>
              <a:t>4. Щи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i="1" smtClean="0">
                <a:solidFill>
                  <a:schemeClr val="folHlink"/>
                </a:solidFill>
              </a:rPr>
              <a:t>5. Каша</a:t>
            </a:r>
          </a:p>
        </p:txBody>
      </p:sp>
      <p:pic>
        <p:nvPicPr>
          <p:cNvPr id="47107" name="Picture 5" descr="Картинка 6 из 8168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844675"/>
            <a:ext cx="3384550" cy="438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Картинка 19 из 8168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762500" cy="3381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smtClean="0">
                <a:solidFill>
                  <a:schemeClr val="folHlink"/>
                </a:solidFill>
              </a:rPr>
              <a:t>3. Картофель</a:t>
            </a:r>
          </a:p>
        </p:txBody>
      </p:sp>
      <p:pic>
        <p:nvPicPr>
          <p:cNvPr id="48131" name="Picture 5" descr="international-kidney-potatoes--3kg-3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5545137" cy="49672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8_pryanyy_k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4537075" cy="6264275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275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folHlink"/>
                </a:solidFill>
              </a:rPr>
              <a:t>1. Хлебный и брусничный квас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folHlink"/>
                </a:solidFill>
              </a:rPr>
              <a:t>2. Сбитень на меду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folHlink"/>
                </a:solidFill>
              </a:rPr>
              <a:t>3. Пироги и шанежки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folHlink"/>
                </a:solidFill>
              </a:rPr>
              <a:t>4. Семечки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folHlink"/>
                </a:solidFill>
              </a:rPr>
              <a:t>5. Махорка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folHlink"/>
                </a:solidFill>
              </a:rPr>
              <a:t>6. Студень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50179" name="Picture 7" descr="Картинка 17 из 222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0438"/>
            <a:ext cx="4427860" cy="30972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0180" name="Picture 11" descr="Картинка 2 из 2741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3054" y="117964"/>
            <a:ext cx="4896668" cy="3206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2433638" y="333375"/>
            <a:ext cx="1997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2400" b="1" i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Семечки</a:t>
            </a:r>
          </a:p>
        </p:txBody>
      </p:sp>
      <p:pic>
        <p:nvPicPr>
          <p:cNvPr id="50182" name="Picture 9" descr="Картинка 16 из 222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525" y="3469752"/>
            <a:ext cx="3857947" cy="31215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451475" y="6021388"/>
            <a:ext cx="244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0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Махорка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folHlink"/>
                </a:solidFill>
              </a:rPr>
              <a:t>Определение победителя</a:t>
            </a:r>
          </a:p>
        </p:txBody>
      </p:sp>
      <p:sp>
        <p:nvSpPr>
          <p:cNvPr id="51203" name="WordArt 6"/>
          <p:cNvSpPr>
            <a:spLocks noChangeArrowheads="1" noChangeShapeType="1" noTextEdit="1"/>
          </p:cNvSpPr>
          <p:nvPr/>
        </p:nvSpPr>
        <p:spPr bwMode="auto">
          <a:xfrm>
            <a:off x="3419475" y="404813"/>
            <a:ext cx="2881313" cy="115252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VII  </a:t>
            </a:r>
            <a:r>
              <a: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раунд</a:t>
            </a:r>
          </a:p>
        </p:txBody>
      </p:sp>
      <p:pic>
        <p:nvPicPr>
          <p:cNvPr id="5" name="Gong 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rzewalsk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49" y="188913"/>
            <a:ext cx="2240139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7" name="Picture 9" descr="Картинка 34 из 16302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1" y="188912"/>
            <a:ext cx="1943323" cy="3024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9" name="Picture 11" descr="9ad2d10c15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37" y="188913"/>
            <a:ext cx="2484437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1" name="Picture 13" descr="Картинка 8 из 1208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074" y="188913"/>
            <a:ext cx="2087563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3" name="Picture 15" descr="Картинка 5 из 328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113" y="3531626"/>
            <a:ext cx="2542349" cy="2844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7" name="Picture 19" descr="moon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4500" y="3531626"/>
            <a:ext cx="2475370" cy="286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446338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2</a:t>
            </a:r>
          </a:p>
        </p:txBody>
      </p:sp>
      <p:sp>
        <p:nvSpPr>
          <p:cNvPr id="6153" name="Text Box 53"/>
          <p:cNvSpPr txBox="1">
            <a:spLocks noChangeArrowheads="1"/>
          </p:cNvSpPr>
          <p:nvPr/>
        </p:nvSpPr>
        <p:spPr bwMode="auto">
          <a:xfrm>
            <a:off x="0" y="3736975"/>
            <a:ext cx="3708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i="0">
                <a:latin typeface="Arial" charset="0"/>
              </a:rPr>
              <a:t>1. Н.М. Пржевальский</a:t>
            </a:r>
          </a:p>
          <a:p>
            <a:pPr eaLnBrk="1" hangingPunct="1"/>
            <a:r>
              <a:rPr lang="ru-RU" i="0">
                <a:latin typeface="Arial" charset="0"/>
              </a:rPr>
              <a:t>2. М.В. Ломоносов</a:t>
            </a:r>
          </a:p>
          <a:p>
            <a:pPr eaLnBrk="1" hangingPunct="1"/>
            <a:r>
              <a:rPr lang="ru-RU" i="0">
                <a:latin typeface="Arial" charset="0"/>
              </a:rPr>
              <a:t>3. В.А. Обручев</a:t>
            </a:r>
          </a:p>
          <a:p>
            <a:pPr eaLnBrk="1" hangingPunct="1"/>
            <a:r>
              <a:rPr lang="ru-RU" i="0">
                <a:latin typeface="Arial" charset="0"/>
              </a:rPr>
              <a:t>4. В.В. Докучаев</a:t>
            </a:r>
          </a:p>
          <a:p>
            <a:pPr eaLnBrk="1" hangingPunct="1"/>
            <a:r>
              <a:rPr lang="ru-RU" i="0">
                <a:latin typeface="Arial" charset="0"/>
              </a:rPr>
              <a:t>5. П.П. Семёнов-Тян-Шанский</a:t>
            </a:r>
          </a:p>
          <a:p>
            <a:pPr eaLnBrk="1" hangingPunct="1"/>
            <a:r>
              <a:rPr lang="ru-RU" i="0">
                <a:latin typeface="Arial" charset="0"/>
              </a:rPr>
              <a:t>6. Н.Н. Миклухо- Маклай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274638" y="2716213"/>
            <a:ext cx="341312" cy="3683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1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6488113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4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4427538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3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3851275" y="5876925"/>
            <a:ext cx="341313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5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6488113" y="5876925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b="1" smtClean="0">
                <a:solidFill>
                  <a:schemeClr val="folHlink"/>
                </a:solidFill>
              </a:rPr>
              <a:t>География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981200"/>
            <a:ext cx="8569325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8000" b="1" smtClean="0">
                <a:solidFill>
                  <a:schemeClr val="folHlink"/>
                </a:solidFill>
              </a:rPr>
              <a:t>Землеописание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4"/>
          <p:cNvSpPr>
            <a:spLocks noChangeArrowheads="1" noChangeShapeType="1" noTextEdit="1"/>
          </p:cNvSpPr>
          <p:nvPr/>
        </p:nvSpPr>
        <p:spPr bwMode="auto">
          <a:xfrm>
            <a:off x="250825" y="1844675"/>
            <a:ext cx="8569325" cy="2435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Картинка 5 из 104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3324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Картинка 18 из 8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781300"/>
            <a:ext cx="3581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Pochv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42862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4140200" y="708025"/>
            <a:ext cx="4176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chemeClr val="folHlink"/>
                </a:solidFill>
              </a:rPr>
              <a:t>4. Василий Васильевич Докучаев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rzewalsk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49" y="188913"/>
            <a:ext cx="2240139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7" name="Picture 9" descr="Картинка 34 из 16302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1" y="188912"/>
            <a:ext cx="1943323" cy="3024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9" name="Picture 11" descr="9ad2d10c15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37" y="188913"/>
            <a:ext cx="2484437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1" name="Picture 13" descr="Картинка 8 из 1208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074" y="188913"/>
            <a:ext cx="2087563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3" name="Picture 15" descr="Картинка 5 из 328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113" y="3531626"/>
            <a:ext cx="2542349" cy="2844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7" name="Picture 19" descr="moon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4500" y="3531626"/>
            <a:ext cx="2475370" cy="286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446338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2</a:t>
            </a:r>
          </a:p>
        </p:txBody>
      </p:sp>
      <p:sp>
        <p:nvSpPr>
          <p:cNvPr id="8201" name="Text Box 53"/>
          <p:cNvSpPr txBox="1">
            <a:spLocks noChangeArrowheads="1"/>
          </p:cNvSpPr>
          <p:nvPr/>
        </p:nvSpPr>
        <p:spPr bwMode="auto">
          <a:xfrm>
            <a:off x="0" y="3736975"/>
            <a:ext cx="3708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i="0">
                <a:latin typeface="Arial" charset="0"/>
              </a:rPr>
              <a:t>1. Н.М. Пржевальский</a:t>
            </a:r>
          </a:p>
          <a:p>
            <a:pPr eaLnBrk="1" hangingPunct="1"/>
            <a:r>
              <a:rPr lang="ru-RU" i="0">
                <a:latin typeface="Arial" charset="0"/>
              </a:rPr>
              <a:t>2. М.В. Ломоносов</a:t>
            </a:r>
          </a:p>
          <a:p>
            <a:pPr eaLnBrk="1" hangingPunct="1"/>
            <a:r>
              <a:rPr lang="ru-RU" i="0">
                <a:latin typeface="Arial" charset="0"/>
              </a:rPr>
              <a:t>3. В.А. Обручев</a:t>
            </a:r>
          </a:p>
          <a:p>
            <a:pPr eaLnBrk="1" hangingPunct="1"/>
            <a:r>
              <a:rPr lang="ru-RU" i="0">
                <a:latin typeface="Arial" charset="0"/>
              </a:rPr>
              <a:t>4. В.В. Докучаев</a:t>
            </a:r>
          </a:p>
          <a:p>
            <a:pPr eaLnBrk="1" hangingPunct="1"/>
            <a:r>
              <a:rPr lang="ru-RU" i="0">
                <a:latin typeface="Arial" charset="0"/>
              </a:rPr>
              <a:t>5. П.П. Семёнов-Тян-Шанский</a:t>
            </a:r>
          </a:p>
          <a:p>
            <a:pPr eaLnBrk="1" hangingPunct="1"/>
            <a:r>
              <a:rPr lang="ru-RU" i="0">
                <a:latin typeface="Arial" charset="0"/>
              </a:rPr>
              <a:t>6. Н.Н. Миклухо- Маклай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274638" y="2716213"/>
            <a:ext cx="341312" cy="3683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1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6488113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4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4427538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3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3851275" y="5876925"/>
            <a:ext cx="341313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5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6488113" y="5876925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aef541cbe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3337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 descr="Картинка 2 из 14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971550" y="5507038"/>
            <a:ext cx="7129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chemeClr val="folHlink"/>
                </a:solidFill>
              </a:rPr>
              <a:t>1. Николай Михайлович Пржевальский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rzewalsk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249" y="188913"/>
            <a:ext cx="2240139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7" name="Picture 9" descr="Картинка 34 из 16302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1" y="188912"/>
            <a:ext cx="1943323" cy="3024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9" name="Picture 11" descr="9ad2d10c159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637" y="188913"/>
            <a:ext cx="2484437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1" name="Picture 13" descr="Картинка 8 из 1208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074" y="188913"/>
            <a:ext cx="2087563" cy="3024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3" name="Picture 15" descr="Картинка 5 из 328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113" y="3531626"/>
            <a:ext cx="2542349" cy="2844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67" name="Picture 19" descr="moon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4500" y="3531626"/>
            <a:ext cx="2475370" cy="286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446338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2</a:t>
            </a:r>
          </a:p>
        </p:txBody>
      </p:sp>
      <p:sp>
        <p:nvSpPr>
          <p:cNvPr id="10249" name="Text Box 53"/>
          <p:cNvSpPr txBox="1">
            <a:spLocks noChangeArrowheads="1"/>
          </p:cNvSpPr>
          <p:nvPr/>
        </p:nvSpPr>
        <p:spPr bwMode="auto">
          <a:xfrm>
            <a:off x="0" y="3736975"/>
            <a:ext cx="3708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i="0">
                <a:latin typeface="Arial" charset="0"/>
              </a:rPr>
              <a:t>1. Н.М. Пржевальский</a:t>
            </a:r>
          </a:p>
          <a:p>
            <a:pPr eaLnBrk="1" hangingPunct="1"/>
            <a:r>
              <a:rPr lang="ru-RU" i="0">
                <a:latin typeface="Arial" charset="0"/>
              </a:rPr>
              <a:t>2. М.В. Ломоносов</a:t>
            </a:r>
          </a:p>
          <a:p>
            <a:pPr eaLnBrk="1" hangingPunct="1"/>
            <a:r>
              <a:rPr lang="ru-RU" i="0">
                <a:latin typeface="Arial" charset="0"/>
              </a:rPr>
              <a:t>3. В.А. Обручев</a:t>
            </a:r>
          </a:p>
          <a:p>
            <a:pPr eaLnBrk="1" hangingPunct="1"/>
            <a:r>
              <a:rPr lang="ru-RU" i="0">
                <a:latin typeface="Arial" charset="0"/>
              </a:rPr>
              <a:t>4. В.В. Докучаев</a:t>
            </a:r>
          </a:p>
          <a:p>
            <a:pPr eaLnBrk="1" hangingPunct="1"/>
            <a:r>
              <a:rPr lang="ru-RU" i="0">
                <a:latin typeface="Arial" charset="0"/>
              </a:rPr>
              <a:t>5. П.П. Семёнов-Тян-Шанский</a:t>
            </a:r>
          </a:p>
          <a:p>
            <a:pPr eaLnBrk="1" hangingPunct="1"/>
            <a:r>
              <a:rPr lang="ru-RU" i="0">
                <a:latin typeface="Arial" charset="0"/>
              </a:rPr>
              <a:t>6. Н.Н. Миклухо- Маклай</a:t>
            </a: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274638" y="2716213"/>
            <a:ext cx="341312" cy="3683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1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6488113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4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4427538" y="2730500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3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3851275" y="5876925"/>
            <a:ext cx="341313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5</a:t>
            </a:r>
          </a:p>
        </p:txBody>
      </p:sp>
      <p:sp>
        <p:nvSpPr>
          <p:cNvPr id="25" name="Text Box 43"/>
          <p:cNvSpPr txBox="1">
            <a:spLocks noChangeArrowheads="1"/>
          </p:cNvSpPr>
          <p:nvPr/>
        </p:nvSpPr>
        <p:spPr bwMode="auto">
          <a:xfrm>
            <a:off x="6488113" y="5876925"/>
            <a:ext cx="341312" cy="36988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0" dirty="0">
                <a:latin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792</TotalTime>
  <Words>665</Words>
  <Application>Microsoft Office PowerPoint</Application>
  <PresentationFormat>Экран (4:3)</PresentationFormat>
  <Paragraphs>238</Paragraphs>
  <Slides>52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5  Уральские горы</vt:lpstr>
      <vt:lpstr>Слайд 20</vt:lpstr>
      <vt:lpstr>3  Памир</vt:lpstr>
      <vt:lpstr>Слайд 22</vt:lpstr>
      <vt:lpstr>1  Карпаты</vt:lpstr>
      <vt:lpstr>Слайд 24</vt:lpstr>
      <vt:lpstr>2  Кавказ</vt:lpstr>
      <vt:lpstr>Слайд 26</vt:lpstr>
      <vt:lpstr>Слайд 27</vt:lpstr>
      <vt:lpstr>Слайд 28</vt:lpstr>
      <vt:lpstr>Слайд 29</vt:lpstr>
      <vt:lpstr>Слайд 30</vt:lpstr>
      <vt:lpstr>Почвы</vt:lpstr>
      <vt:lpstr>Слайд 32</vt:lpstr>
      <vt:lpstr>Горы</vt:lpstr>
      <vt:lpstr>Горы</vt:lpstr>
      <vt:lpstr>Слайд 35</vt:lpstr>
      <vt:lpstr>Слайд 36</vt:lpstr>
      <vt:lpstr>3. Берингово море</vt:lpstr>
      <vt:lpstr>Слайд 38</vt:lpstr>
      <vt:lpstr>4. Амур</vt:lpstr>
      <vt:lpstr>Слайд 40</vt:lpstr>
      <vt:lpstr>3. Болото</vt:lpstr>
      <vt:lpstr>Слайд 42</vt:lpstr>
      <vt:lpstr>3. Мунку-Сардык </vt:lpstr>
      <vt:lpstr>Слайд 44</vt:lpstr>
      <vt:lpstr>Слайд 45</vt:lpstr>
      <vt:lpstr>3. Картофель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33</cp:revision>
  <dcterms:created xsi:type="dcterms:W3CDTF">2012-02-26T16:40:22Z</dcterms:created>
  <dcterms:modified xsi:type="dcterms:W3CDTF">2014-06-25T13:43:45Z</dcterms:modified>
</cp:coreProperties>
</file>